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5" r:id="rId1"/>
    <p:sldMasterId id="2147483686" r:id="rId2"/>
  </p:sldMasterIdLst>
  <p:notesMasterIdLst>
    <p:notesMasterId r:id="rId17"/>
  </p:notesMasterIdLst>
  <p:sldIdLst>
    <p:sldId id="256" r:id="rId3"/>
    <p:sldId id="268" r:id="rId4"/>
    <p:sldId id="264" r:id="rId5"/>
    <p:sldId id="263" r:id="rId6"/>
    <p:sldId id="266" r:id="rId7"/>
    <p:sldId id="267" r:id="rId8"/>
    <p:sldId id="257" r:id="rId9"/>
    <p:sldId id="258" r:id="rId10"/>
    <p:sldId id="259" r:id="rId11"/>
    <p:sldId id="265" r:id="rId12"/>
    <p:sldId id="269" r:id="rId13"/>
    <p:sldId id="260" r:id="rId14"/>
    <p:sldId id="261" r:id="rId15"/>
    <p:sldId id="262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tiff>
</file>

<file path=ppt/media/image2.png>
</file>

<file path=ppt/media/image20.jpe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ddd29daca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ddd29daca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d095dc948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d095dc948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d095dc94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7d095dc94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d095dc94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7d095dc94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7d095dc948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7d095dc948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d095dc948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d095dc948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d095dc948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d095dc948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0" y="4879108"/>
            <a:ext cx="9165280" cy="264755"/>
            <a:chOff x="0" y="7372350"/>
            <a:chExt cx="13817700" cy="400053"/>
          </a:xfrm>
        </p:grpSpPr>
        <p:sp>
          <p:nvSpPr>
            <p:cNvPr id="55" name="Google Shape;55;p14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4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" name="Google Shape;58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415638" y="1271068"/>
            <a:ext cx="8312700" cy="13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Green Bar">
  <p:cSld name="Photo and Green Ba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>
            <a:spLocks noGrp="1"/>
          </p:cNvSpPr>
          <p:nvPr>
            <p:ph type="pic" idx="2"/>
          </p:nvPr>
        </p:nvSpPr>
        <p:spPr>
          <a:xfrm>
            <a:off x="0" y="0"/>
            <a:ext cx="6051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/>
          <p:nvPr/>
        </p:nvSpPr>
        <p:spPr>
          <a:xfrm>
            <a:off x="6051176" y="0"/>
            <a:ext cx="3092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0500" tIns="30250" rIns="60500" bIns="302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6326841" y="1880795"/>
            <a:ext cx="25416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6326841" y="2571750"/>
            <a:ext cx="2541600" cy="3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ctr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58216" y="4598058"/>
            <a:ext cx="323565" cy="323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Right">
  <p:cSld name="Content and Photo Righ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411449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411449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>
            <a:spLocks noGrp="1"/>
          </p:cNvSpPr>
          <p:nvPr>
            <p:ph type="pic" idx="2"/>
          </p:nvPr>
        </p:nvSpPr>
        <p:spPr>
          <a:xfrm>
            <a:off x="4040664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Left">
  <p:cSld name="Content and Photo Lef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>
            <a:spLocks noGrp="1"/>
          </p:cNvSpPr>
          <p:nvPr>
            <p:ph type="title"/>
          </p:nvPr>
        </p:nvSpPr>
        <p:spPr>
          <a:xfrm>
            <a:off x="5514785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body" idx="1"/>
          </p:nvPr>
        </p:nvSpPr>
        <p:spPr>
          <a:xfrm>
            <a:off x="5514785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>
            <a:spLocks noGrp="1"/>
          </p:cNvSpPr>
          <p:nvPr>
            <p:ph type="pic" idx="2"/>
          </p:nvPr>
        </p:nvSpPr>
        <p:spPr>
          <a:xfrm>
            <a:off x="1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Header">
  <p:cSld name="Photo and Head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42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title"/>
          </p:nvPr>
        </p:nvSpPr>
        <p:spPr>
          <a:xfrm>
            <a:off x="264986" y="4403848"/>
            <a:ext cx="86139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None/>
              <a:defRPr sz="2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Photo">
  <p:cSld name="Full Photo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 and Content">
  <p:cSld name="Chart and Conten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>
            <a:spLocks noGrp="1"/>
          </p:cNvSpPr>
          <p:nvPr>
            <p:ph type="title"/>
          </p:nvPr>
        </p:nvSpPr>
        <p:spPr>
          <a:xfrm>
            <a:off x="6055167" y="1533699"/>
            <a:ext cx="2673300" cy="8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33" name="Google Shape;133;p28"/>
          <p:cNvSpPr txBox="1">
            <a:spLocks noGrp="1"/>
          </p:cNvSpPr>
          <p:nvPr>
            <p:ph type="body" idx="1"/>
          </p:nvPr>
        </p:nvSpPr>
        <p:spPr>
          <a:xfrm>
            <a:off x="6055167" y="2468061"/>
            <a:ext cx="2673300" cy="6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Google Shape;134;p28"/>
          <p:cNvSpPr>
            <a:spLocks noGrp="1"/>
          </p:cNvSpPr>
          <p:nvPr>
            <p:ph type="chart" idx="2"/>
          </p:nvPr>
        </p:nvSpPr>
        <p:spPr>
          <a:xfrm>
            <a:off x="839933" y="954952"/>
            <a:ext cx="4541700" cy="3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5" name="Google Shape;135;p28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36" name="Google Shape;136;p28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7" name="Google Shape;137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8" name="Google Shape;138;p28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9" name="Google Shape;139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 Whit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Ram">
  <p:cSld name="Closing Green Ram">
    <p:bg>
      <p:bgPr>
        <a:solidFill>
          <a:schemeClr val="dk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30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4" name="Google Shape;144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0"/>
          <p:cNvPicPr preferRelativeResize="0"/>
          <p:nvPr/>
        </p:nvPicPr>
        <p:blipFill rotWithShape="1">
          <a:blip r:embed="rId3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Dots">
  <p:cSld name="Closing Green Dots">
    <p:bg>
      <p:bgPr>
        <a:solidFill>
          <a:schemeClr val="dk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31"/>
          <p:cNvPicPr preferRelativeResize="0"/>
          <p:nvPr/>
        </p:nvPicPr>
        <p:blipFill rotWithShape="1">
          <a:blip r:embed="rId2">
            <a:alphaModFix/>
          </a:blip>
          <a:srcRect t="6244" r="31394"/>
          <a:stretch/>
        </p:blipFill>
        <p:spPr>
          <a:xfrm>
            <a:off x="5563251" y="0"/>
            <a:ext cx="3580748" cy="50070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31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White">
  <p:cSld name="Closing White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/>
        </p:nvSpPr>
        <p:spPr>
          <a:xfrm>
            <a:off x="482653" y="2778619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3" name="Google Shape;153;p32"/>
          <p:cNvCxnSpPr/>
          <p:nvPr/>
        </p:nvCxnSpPr>
        <p:spPr>
          <a:xfrm>
            <a:off x="583506" y="3928468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4" name="Google Shape;154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6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CSU">
  <p:cSld name="Title Green Dots CSU">
    <p:bg>
      <p:bgPr>
        <a:solidFill>
          <a:schemeClr val="dk2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5" name="Google Shape;65;p15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Green">
  <p:cSld name="Section Green">
    <p:bg>
      <p:bgPr>
        <a:solidFill>
          <a:schemeClr val="dk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58" name="Google Shape;158;p33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0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dk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4"/>
          <p:cNvSpPr txBox="1">
            <a:spLocks noGrp="1"/>
          </p:cNvSpPr>
          <p:nvPr>
            <p:ph type="title"/>
          </p:nvPr>
        </p:nvSpPr>
        <p:spPr>
          <a:xfrm>
            <a:off x="1347817" y="1851211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pic>
        <p:nvPicPr>
          <p:cNvPr id="161" name="Google Shape;161;p34"/>
          <p:cNvPicPr preferRelativeResize="0"/>
          <p:nvPr/>
        </p:nvPicPr>
        <p:blipFill rotWithShape="1">
          <a:blip r:embed="rId2">
            <a:alphaModFix/>
          </a:blip>
          <a:srcRect l="-220" t="28562" b="57446"/>
          <a:stretch/>
        </p:blipFill>
        <p:spPr>
          <a:xfrm>
            <a:off x="163382" y="3993671"/>
            <a:ext cx="8780259" cy="124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bg>
      <p:bgPr>
        <a:solidFill>
          <a:schemeClr val="dk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5"/>
          <p:cNvSpPr txBox="1">
            <a:spLocks noGrp="1"/>
          </p:cNvSpPr>
          <p:nvPr>
            <p:ph type="body" idx="1"/>
          </p:nvPr>
        </p:nvSpPr>
        <p:spPr>
          <a:xfrm>
            <a:off x="491658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64" name="Google Shape;164;p35"/>
          <p:cNvGrpSpPr/>
          <p:nvPr/>
        </p:nvGrpSpPr>
        <p:grpSpPr>
          <a:xfrm>
            <a:off x="0" y="4498086"/>
            <a:ext cx="9144488" cy="408426"/>
            <a:chOff x="0" y="6739600"/>
            <a:chExt cx="13817600" cy="617144"/>
          </a:xfrm>
        </p:grpSpPr>
        <p:pic>
          <p:nvPicPr>
            <p:cNvPr id="165" name="Google Shape;165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3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00229" y="6739600"/>
              <a:ext cx="617144" cy="6171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8" name="Google Shape;168;p35"/>
          <p:cNvSpPr txBox="1">
            <a:spLocks noGrp="1"/>
          </p:cNvSpPr>
          <p:nvPr>
            <p:ph type="body" idx="2"/>
          </p:nvPr>
        </p:nvSpPr>
        <p:spPr>
          <a:xfrm>
            <a:off x="3379284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body" idx="3"/>
          </p:nvPr>
        </p:nvSpPr>
        <p:spPr>
          <a:xfrm>
            <a:off x="6266909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Footer">
  <p:cSld name="Blank Footer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36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72" name="Google Shape;172;p36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3" name="Google Shape;173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p36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5" name="Google Shape;175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Green">
  <p:cSld name="Blank Green">
    <p:bg>
      <p:bgPr>
        <a:solidFill>
          <a:schemeClr val="dk2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9" name="Google Shape;179;p3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5172449" y="1"/>
            <a:ext cx="3971552" cy="51435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745" y="4456303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83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5172449" y="1"/>
            <a:ext cx="3971552" cy="51435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424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312" y="4448384"/>
            <a:ext cx="2357688" cy="5273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8974DB-51D0-2C49-9088-48CE2D84AB1C}"/>
              </a:ext>
            </a:extLst>
          </p:cNvPr>
          <p:cNvSpPr txBox="1"/>
          <p:nvPr userDrawn="1"/>
        </p:nvSpPr>
        <p:spPr>
          <a:xfrm>
            <a:off x="7376557" y="4792425"/>
            <a:ext cx="1653004" cy="336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94" dirty="0">
                <a:solidFill>
                  <a:srgbClr val="7F7F7F"/>
                </a:solidFill>
              </a:rPr>
              <a:t>Department of Computer Science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21E987-BD36-AF48-B11C-CC4BAD65092F}"/>
              </a:ext>
            </a:extLst>
          </p:cNvPr>
          <p:cNvSpPr/>
          <p:nvPr userDrawn="1"/>
        </p:nvSpPr>
        <p:spPr>
          <a:xfrm>
            <a:off x="6845363" y="5010814"/>
            <a:ext cx="2357688" cy="255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52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Slides Originally Created by Albert Lionelle (</a:t>
            </a:r>
            <a:r>
              <a:rPr lang="en-US" sz="529" b="0" i="0" u="none" strike="noStrike" dirty="0" err="1">
                <a:solidFill>
                  <a:srgbClr val="7F7F7F"/>
                </a:solidFill>
                <a:effectLst/>
                <a:latin typeface="Proxima Nova"/>
              </a:rPr>
              <a:t>Albert.Lionelle@colostate.edu</a:t>
            </a:r>
            <a:r>
              <a:rPr lang="en-US" sz="52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)</a:t>
            </a:r>
            <a:endParaRPr lang="en-US" sz="529" b="0" dirty="0">
              <a:solidFill>
                <a:srgbClr val="7F7F7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30745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1686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UnitID">
  <p:cSld name="Title Green Dots UnitID">
    <p:bg>
      <p:bgPr>
        <a:solidFill>
          <a:schemeClr val="dk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6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1" name="Google Shape;71;p16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6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C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892847" y="818030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1385453" y="-313764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1447028" y="-526677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tx2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745" y="4456303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09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Unit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892847" y="818030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1385453" y="-313764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1447028" y="-526677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tx2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4745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15638" y="233952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1397947"/>
          </a:xfrm>
        </p:spPr>
        <p:txBody>
          <a:bodyPr>
            <a:spAutoFit/>
          </a:bodyPr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rgbClr val="092529"/>
                </a:solidFill>
              </a:defRPr>
            </a:lvl2pPr>
            <a:lvl3pPr>
              <a:defRPr>
                <a:solidFill>
                  <a:srgbClr val="092529"/>
                </a:solidFill>
              </a:defRPr>
            </a:lvl3pPr>
            <a:lvl4pPr>
              <a:defRPr>
                <a:solidFill>
                  <a:srgbClr val="092529"/>
                </a:solidFill>
              </a:defRPr>
            </a:lvl4pPr>
            <a:lvl5pPr>
              <a:defRPr>
                <a:solidFill>
                  <a:srgbClr val="09252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085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415637" y="275974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3876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279997" y="1789969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Header Goes Here</a:t>
            </a:r>
          </a:p>
        </p:txBody>
      </p:sp>
      <p:sp>
        <p:nvSpPr>
          <p:cNvPr id="7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2279997" y="2899851"/>
            <a:ext cx="6448367" cy="380938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0"/>
            <a:ext cx="17026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1036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279997" y="1789969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/>
          <a:p>
            <a:r>
              <a:rPr lang="en-US" dirty="0"/>
              <a:t>Section Header Goes Here</a:t>
            </a:r>
          </a:p>
        </p:txBody>
      </p:sp>
      <p:sp>
        <p:nvSpPr>
          <p:cNvPr id="4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2279997" y="2899851"/>
            <a:ext cx="6448367" cy="380938"/>
          </a:xfrm>
        </p:spPr>
        <p:txBody>
          <a:bodyPr wrap="square">
            <a:spAutoFit/>
          </a:bodyPr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1"/>
            <a:ext cx="17026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51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347817" y="1819932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ctr" anchorCtr="0">
            <a:sp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 Goes Here.”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1" t="28562" r="1" b="57447"/>
          <a:stretch/>
        </p:blipFill>
        <p:spPr>
          <a:xfrm>
            <a:off x="163382" y="3993671"/>
            <a:ext cx="8780257" cy="124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3471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491658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4497849"/>
            <a:ext cx="9144000" cy="408403"/>
            <a:chOff x="0" y="6739600"/>
            <a:chExt cx="13817600" cy="617143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0229" y="6739600"/>
              <a:ext cx="617143" cy="617143"/>
            </a:xfrm>
            <a:prstGeom prst="rect">
              <a:avLst/>
            </a:prstGeom>
          </p:spPr>
        </p:pic>
      </p:grpSp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3379284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6266909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438327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5117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6051176" y="0"/>
            <a:ext cx="3092824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326841" y="1846010"/>
            <a:ext cx="2541494" cy="387995"/>
          </a:xfrm>
          <a:prstGeom prst="rect">
            <a:avLst/>
          </a:prstGeom>
        </p:spPr>
        <p:txBody>
          <a:bodyPr vert="horz" wrap="square" lIns="101858" tIns="50929" rIns="101858" bIns="50929" rtlCol="0" anchor="b" anchorCtr="0">
            <a:spAutoFit/>
          </a:bodyPr>
          <a:lstStyle>
            <a:lvl1pPr algn="ctr">
              <a:defRPr sz="1853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Copy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326841" y="2571750"/>
            <a:ext cx="2541494" cy="372666"/>
          </a:xfrm>
        </p:spPr>
        <p:txBody>
          <a:bodyPr wrap="square">
            <a:spAutoFit/>
          </a:bodyPr>
          <a:lstStyle>
            <a:lvl1pPr marL="0" indent="0" algn="ctr">
              <a:lnSpc>
                <a:spcPct val="114000"/>
              </a:lnSpc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Supporting text goes here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216" y="4598058"/>
            <a:ext cx="323566" cy="32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65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11449" y="650159"/>
            <a:ext cx="3217768" cy="1162498"/>
          </a:xfrm>
        </p:spPr>
        <p:txBody>
          <a:bodyPr anchor="t" anchorCtr="0"/>
          <a:lstStyle>
            <a:lvl1pPr>
              <a:defRPr sz="3177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11449" y="2019879"/>
            <a:ext cx="3217767" cy="1124219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4040665" y="0"/>
            <a:ext cx="510333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A2D58C-F1E7-2C4F-8CE9-F5D5E5E4D827}"/>
              </a:ext>
            </a:extLst>
          </p:cNvPr>
          <p:cNvSpPr/>
          <p:nvPr userDrawn="1"/>
        </p:nvSpPr>
        <p:spPr>
          <a:xfrm>
            <a:off x="0" y="4878762"/>
            <a:ext cx="9144000" cy="26473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015BA8-AF5B-B142-AFA9-18BB34B0C5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59" y="4878762"/>
            <a:ext cx="1183604" cy="2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46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CSU">
  <p:cSld name="Title Green Ram CSU">
    <p:bg>
      <p:bgPr>
        <a:solidFill>
          <a:schemeClr val="dk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7" name="Google Shape;77;p17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14785" y="650159"/>
            <a:ext cx="3217768" cy="1162498"/>
          </a:xfrm>
        </p:spPr>
        <p:txBody>
          <a:bodyPr anchor="t" anchorCtr="0"/>
          <a:lstStyle>
            <a:lvl1pPr>
              <a:defRPr sz="3177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4785" y="2019879"/>
            <a:ext cx="3217767" cy="1124219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510333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3417E2-5A79-F04D-8FCD-8556C2E6AF42}"/>
              </a:ext>
            </a:extLst>
          </p:cNvPr>
          <p:cNvSpPr/>
          <p:nvPr userDrawn="1"/>
        </p:nvSpPr>
        <p:spPr>
          <a:xfrm>
            <a:off x="0" y="4878762"/>
            <a:ext cx="9144000" cy="26473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AF1CC3-AA21-684F-9E71-1EFCBAE990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59" y="4878762"/>
            <a:ext cx="1183604" cy="2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05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423582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64987" y="4403848"/>
            <a:ext cx="8614026" cy="550539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2909"/>
            </a:lvl1pPr>
          </a:lstStyle>
          <a:p>
            <a:r>
              <a:rPr lang="en-US" dirty="0"/>
              <a:t>Headline Copy Here</a:t>
            </a:r>
          </a:p>
        </p:txBody>
      </p:sp>
    </p:spTree>
    <p:extLst>
      <p:ext uri="{BB962C8B-B14F-4D97-AF65-F5344CB8AC3E}">
        <p14:creationId xmlns:p14="http://schemas.microsoft.com/office/powerpoint/2010/main" val="2182680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2520247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6055167" y="1533699"/>
            <a:ext cx="2673197" cy="886144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25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055167" y="2468061"/>
            <a:ext cx="2673197" cy="372666"/>
          </a:xfrm>
        </p:spPr>
        <p:txBody>
          <a:bodyPr wrap="square">
            <a:spAutoFit/>
          </a:bodyPr>
          <a:lstStyle>
            <a:lvl1pPr marL="0" indent="0" algn="l">
              <a:lnSpc>
                <a:spcPct val="114000"/>
              </a:lnSpc>
              <a:buNone/>
              <a:defRPr>
                <a:solidFill>
                  <a:srgbClr val="09252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 hasCustomPrompt="1"/>
          </p:nvPr>
        </p:nvSpPr>
        <p:spPr>
          <a:xfrm>
            <a:off x="839933" y="954952"/>
            <a:ext cx="4541694" cy="3306351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chart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150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7829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51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78751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Do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482654" y="2778864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0" r="31394"/>
          <a:stretch/>
        </p:blipFill>
        <p:spPr>
          <a:xfrm>
            <a:off x="5563252" y="0"/>
            <a:ext cx="3580749" cy="5007051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583506" y="3928750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5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09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Ra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482654" y="2778864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583506" y="3928750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5"/>
            <a:ext cx="2329703" cy="5210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667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482654" y="2778581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583506" y="3928468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6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9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UnitID">
  <p:cSld name="Title Green Ram UnitID">
    <p:bg>
      <p:bgPr>
        <a:solidFill>
          <a:schemeClr val="dk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83" name="Google Shape;83;p18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p18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CSU">
  <p:cSld name="Title White CSU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1" name="Google Shape;91;p19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UnitID">
  <p:cSld name="Title White UnitID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0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0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9" name="Google Shape;99;p20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p20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9A9A9C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A9A9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grpSp>
        <p:nvGrpSpPr>
          <p:cNvPr id="103" name="Google Shape;103;p21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04" name="Google Shape;104;p21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5" name="Google Shape;105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Google Shape;106;p21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7" name="Google Shape;107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White">
  <p:cSld name="Section Whit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1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46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23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Relationship Id="rId22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15637" y="1646393"/>
            <a:ext cx="8312700" cy="20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15638" y="200334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5637" y="1142129"/>
            <a:ext cx="8312726" cy="2089098"/>
          </a:xfrm>
          <a:prstGeom prst="rect">
            <a:avLst/>
          </a:prstGeom>
        </p:spPr>
        <p:txBody>
          <a:bodyPr vert="horz" lIns="91440" tIns="91440" rIns="91440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421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463005" rtl="0" eaLnBrk="1" latinLnBrk="0" hangingPunct="1">
        <a:spcBef>
          <a:spcPct val="0"/>
        </a:spcBef>
        <a:buNone/>
        <a:defRPr sz="3574" b="0" i="0" kern="1200">
          <a:solidFill>
            <a:schemeClr val="tx2"/>
          </a:solidFill>
          <a:latin typeface="Vitesse Light" charset="0"/>
          <a:ea typeface="Vitesse Light" charset="0"/>
          <a:cs typeface="Vitesse Light" charset="0"/>
        </a:defRPr>
      </a:lvl1pPr>
    </p:titleStyle>
    <p:bodyStyle>
      <a:lvl1pPr marL="347254" indent="-347254" algn="l" defTabSz="463005" rtl="0" eaLnBrk="1" latinLnBrk="0" hangingPunct="1">
        <a:lnSpc>
          <a:spcPct val="120000"/>
        </a:lnSpc>
        <a:spcBef>
          <a:spcPts val="397"/>
        </a:spcBef>
        <a:spcAft>
          <a:spcPts val="397"/>
        </a:spcAft>
        <a:buFont typeface="Arial"/>
        <a:buChar char="•"/>
        <a:defRPr sz="1191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1pPr>
      <a:lvl2pPr marL="752384" indent="-289379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–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2pPr>
      <a:lvl3pPr marL="1157515" indent="-231502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•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3pPr>
      <a:lvl4pPr marL="1620520" indent="-231502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–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4pPr>
      <a:lvl5pPr marL="2083526" indent="-231502" algn="l" defTabSz="463005" rtl="0" eaLnBrk="1" latinLnBrk="0" hangingPunct="1">
        <a:spcBef>
          <a:spcPct val="20000"/>
        </a:spcBef>
        <a:buFont typeface="Arial"/>
        <a:buChar char="»"/>
        <a:defRPr sz="1091" b="0" kern="1200">
          <a:solidFill>
            <a:schemeClr val="accent6">
              <a:lumMod val="75000"/>
            </a:schemeClr>
          </a:solidFill>
          <a:latin typeface="Franklin Gothic Book" charset="0"/>
          <a:ea typeface="Franklin Gothic Book" charset="0"/>
          <a:cs typeface="Franklin Gothic Book" charset="0"/>
        </a:defRPr>
      </a:lvl5pPr>
      <a:lvl6pPr marL="2546532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09539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72543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35550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1pPr>
      <a:lvl2pPr marL="463005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2pPr>
      <a:lvl3pPr marL="926012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3pPr>
      <a:lvl4pPr marL="1389017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4pPr>
      <a:lvl5pPr marL="1852024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5pPr>
      <a:lvl6pPr marL="2315029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6pPr>
      <a:lvl7pPr marL="2778035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7pPr>
      <a:lvl8pPr marL="3241041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8pPr>
      <a:lvl9pPr marL="3704046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alfoodandhealth.com/" TargetMode="External"/><Relationship Id="rId2" Type="http://schemas.openxmlformats.org/officeDocument/2006/relationships/hyperlink" Target="http://www.ussoil.net/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tiff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hyperlink" Target="https://en.wikipedia.org/wiki/nl:User:Algont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 1: Welcome and Introduction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39"/>
          <p:cNvSpPr txBox="1">
            <a:spLocks noGrp="1"/>
          </p:cNvSpPr>
          <p:nvPr>
            <p:ph type="body" idx="2"/>
          </p:nvPr>
        </p:nvSpPr>
        <p:spPr>
          <a:xfrm>
            <a:off x="415625" y="3553232"/>
            <a:ext cx="83127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/>
              <a:t>CS 163 and CS 164: Java Programming</a:t>
            </a:r>
            <a:endParaRPr/>
          </a:p>
        </p:txBody>
      </p:sp>
      <p:sp>
        <p:nvSpPr>
          <p:cNvPr id="187" name="Google Shape;187;p39"/>
          <p:cNvSpPr txBox="1">
            <a:spLocks noGrp="1"/>
          </p:cNvSpPr>
          <p:nvPr>
            <p:ph type="body" idx="2"/>
          </p:nvPr>
        </p:nvSpPr>
        <p:spPr>
          <a:xfrm>
            <a:off x="1107900" y="4541175"/>
            <a:ext cx="69282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 Colorado State University </a:t>
            </a:r>
            <a:endParaRPr sz="80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Computer Science Department</a:t>
            </a:r>
            <a:endParaRPr sz="80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Slides Originally Created by Albert Lionelle (Albert.Lionelle@colostate.edu)</a:t>
            </a:r>
            <a:endParaRPr sz="800">
              <a:solidFill>
                <a:srgbClr val="9A9A9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729BF-0D0D-AC4F-9874-B17B55D97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Checks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33F47-0A68-3247-99B9-EA4C006F3F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9" y="1175746"/>
            <a:ext cx="5546259" cy="3003579"/>
          </a:xfrm>
        </p:spPr>
        <p:txBody>
          <a:bodyPr/>
          <a:lstStyle/>
          <a:p>
            <a:r>
              <a:rPr lang="en-US" dirty="0"/>
              <a:t>Focus on </a:t>
            </a:r>
            <a:r>
              <a:rPr lang="en-US" b="1" dirty="0"/>
              <a:t>Reading Code</a:t>
            </a:r>
          </a:p>
          <a:p>
            <a:r>
              <a:rPr lang="en-US" dirty="0"/>
              <a:t>Also help with recall</a:t>
            </a:r>
          </a:p>
          <a:p>
            <a:pPr lvl="1"/>
            <a:r>
              <a:rPr lang="en-US" dirty="0"/>
              <a:t>Best thing to do – go back to them</a:t>
            </a:r>
          </a:p>
          <a:p>
            <a:pPr lvl="1"/>
            <a:r>
              <a:rPr lang="en-US" dirty="0"/>
              <a:t>Interleave – pick different orders to redo them from time to time</a:t>
            </a:r>
          </a:p>
          <a:p>
            <a:pPr lvl="1"/>
            <a:r>
              <a:rPr lang="en-US" dirty="0"/>
              <a:t>Spacing – do some every night!</a:t>
            </a:r>
          </a:p>
          <a:p>
            <a:pPr lvl="1"/>
            <a:r>
              <a:rPr lang="en-US" dirty="0"/>
              <a:t>Psychology of learning – this helps! </a:t>
            </a:r>
          </a:p>
          <a:p>
            <a:r>
              <a:rPr lang="en-US" dirty="0"/>
              <a:t>Best way to study for exams?</a:t>
            </a:r>
          </a:p>
          <a:p>
            <a:pPr lvl="1"/>
            <a:r>
              <a:rPr lang="en-US" dirty="0"/>
              <a:t>Every night – knowledge checks, practice exam</a:t>
            </a:r>
          </a:p>
          <a:p>
            <a:pPr lvl="2"/>
            <a:r>
              <a:rPr lang="en-US" dirty="0"/>
              <a:t>Retesting + spacing</a:t>
            </a:r>
          </a:p>
          <a:p>
            <a:pPr lvl="1"/>
            <a:r>
              <a:rPr lang="en-US" dirty="0"/>
              <a:t>You can do them 100 times, get different results every time! </a:t>
            </a:r>
          </a:p>
          <a:p>
            <a:pPr lvl="2"/>
            <a:r>
              <a:rPr lang="en-US" dirty="0"/>
              <a:t>Highest result is the one kept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C0874D0-16A8-6C45-BD60-6CC694F1BA2E}"/>
              </a:ext>
            </a:extLst>
          </p:cNvPr>
          <p:cNvGraphicFramePr>
            <a:graphicFrameLocks noGrp="1"/>
          </p:cNvGraphicFramePr>
          <p:nvPr/>
        </p:nvGraphicFramePr>
        <p:xfrm>
          <a:off x="5227820" y="3055348"/>
          <a:ext cx="3749745" cy="142847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249915">
                  <a:extLst>
                    <a:ext uri="{9D8B030D-6E8A-4147-A177-3AD203B41FA5}">
                      <a16:colId xmlns:a16="http://schemas.microsoft.com/office/drawing/2014/main" val="2507020581"/>
                    </a:ext>
                  </a:extLst>
                </a:gridCol>
                <a:gridCol w="1249915">
                  <a:extLst>
                    <a:ext uri="{9D8B030D-6E8A-4147-A177-3AD203B41FA5}">
                      <a16:colId xmlns:a16="http://schemas.microsoft.com/office/drawing/2014/main" val="4261239821"/>
                    </a:ext>
                  </a:extLst>
                </a:gridCol>
                <a:gridCol w="1249915">
                  <a:extLst>
                    <a:ext uri="{9D8B030D-6E8A-4147-A177-3AD203B41FA5}">
                      <a16:colId xmlns:a16="http://schemas.microsoft.com/office/drawing/2014/main" val="696473543"/>
                    </a:ext>
                  </a:extLst>
                </a:gridCol>
              </a:tblGrid>
              <a:tr h="454869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ReStudy</a:t>
                      </a:r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ReTesting</a:t>
                      </a:r>
                      <a:endParaRPr lang="en-US" sz="1200" dirty="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1843501591"/>
                  </a:ext>
                </a:extLst>
              </a:tr>
              <a:tr h="486803">
                <a:tc>
                  <a:txBody>
                    <a:bodyPr/>
                    <a:lstStyle/>
                    <a:p>
                      <a:r>
                        <a:rPr lang="en-US" sz="1200" dirty="0"/>
                        <a:t>Massed</a:t>
                      </a:r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3897794143"/>
                  </a:ext>
                </a:extLst>
              </a:tr>
              <a:tr h="486803">
                <a:tc>
                  <a:txBody>
                    <a:bodyPr/>
                    <a:lstStyle/>
                    <a:p>
                      <a:r>
                        <a:rPr lang="en-US" sz="1200" dirty="0"/>
                        <a:t>Spaced</a:t>
                      </a:r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181778954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2A4F53F-D675-644F-829F-9A8E5587B624}"/>
              </a:ext>
            </a:extLst>
          </p:cNvPr>
          <p:cNvSpPr txBox="1"/>
          <p:nvPr/>
        </p:nvSpPr>
        <p:spPr>
          <a:xfrm>
            <a:off x="6627485" y="3493920"/>
            <a:ext cx="715260" cy="49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Most </a:t>
            </a:r>
          </a:p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People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A02610-3627-7649-94B6-504E7DDAAE13}"/>
              </a:ext>
            </a:extLst>
          </p:cNvPr>
          <p:cNvSpPr txBox="1"/>
          <p:nvPr/>
        </p:nvSpPr>
        <p:spPr>
          <a:xfrm>
            <a:off x="7954721" y="3976735"/>
            <a:ext cx="901209" cy="49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Ideal For </a:t>
            </a:r>
          </a:p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Recall</a:t>
            </a:r>
          </a:p>
        </p:txBody>
      </p:sp>
    </p:spTree>
    <p:extLst>
      <p:ext uri="{BB962C8B-B14F-4D97-AF65-F5344CB8AC3E}">
        <p14:creationId xmlns:p14="http://schemas.microsoft.com/office/powerpoint/2010/main" val="612089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2E36F-43C4-184F-BD5B-4B8C1E48C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Asking For Help!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29CCF-21DF-C842-B7F2-62E2EBAA1D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3326103"/>
          </a:xfrm>
        </p:spPr>
        <p:txBody>
          <a:bodyPr/>
          <a:lstStyle/>
          <a:p>
            <a:r>
              <a:rPr lang="en-US" dirty="0"/>
              <a:t>MS Teams </a:t>
            </a:r>
          </a:p>
          <a:p>
            <a:pPr lvl="1"/>
            <a:r>
              <a:rPr lang="en-US" dirty="0"/>
              <a:t>Used in industry</a:t>
            </a:r>
          </a:p>
          <a:p>
            <a:pPr lvl="1"/>
            <a:r>
              <a:rPr lang="en-US" dirty="0"/>
              <a:t>We make use for the course (mixed with online and on-campus students)</a:t>
            </a:r>
          </a:p>
          <a:p>
            <a:r>
              <a:rPr lang="en-US" dirty="0"/>
              <a:t>Install the Application! (not just the browser)</a:t>
            </a:r>
          </a:p>
          <a:p>
            <a:r>
              <a:rPr lang="en-US" dirty="0"/>
              <a:t>Use the General Channel (Study Group!)</a:t>
            </a:r>
          </a:p>
          <a:p>
            <a:pPr lvl="1"/>
            <a:r>
              <a:rPr lang="en-US" dirty="0"/>
              <a:t>General Questions</a:t>
            </a:r>
          </a:p>
          <a:p>
            <a:pPr lvl="1"/>
            <a:r>
              <a:rPr lang="en-US" dirty="0"/>
              <a:t>Knowledge Checks</a:t>
            </a:r>
          </a:p>
          <a:p>
            <a:pPr lvl="1"/>
            <a:r>
              <a:rPr lang="en-US" dirty="0"/>
              <a:t>Reading </a:t>
            </a:r>
          </a:p>
          <a:p>
            <a:pPr lvl="1"/>
            <a:r>
              <a:rPr lang="en-US" dirty="0"/>
              <a:t>aka, any question that doesn’t require posting code *you* write</a:t>
            </a:r>
          </a:p>
          <a:p>
            <a:r>
              <a:rPr lang="en-US" dirty="0"/>
              <a:t>Help Desk (TA Code Review)</a:t>
            </a:r>
          </a:p>
          <a:p>
            <a:pPr lvl="1"/>
            <a:r>
              <a:rPr lang="en-US" dirty="0"/>
              <a:t>Specific hours with TAs</a:t>
            </a:r>
          </a:p>
          <a:p>
            <a:pPr lvl="1"/>
            <a:r>
              <a:rPr lang="en-US" dirty="0"/>
              <a:t>A time for someone to look at code *you* write (post, I have a question..)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D930B1-69CF-334B-B389-1D6B80A82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9176" y="120935"/>
            <a:ext cx="4401213" cy="135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96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3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Importantly</a:t>
            </a:r>
            <a:endParaRPr/>
          </a:p>
        </p:txBody>
      </p:sp>
      <p:sp>
        <p:nvSpPr>
          <p:cNvPr id="216" name="Google Shape;216;p43"/>
          <p:cNvSpPr txBox="1">
            <a:spLocks noGrp="1"/>
          </p:cNvSpPr>
          <p:nvPr>
            <p:ph type="body" idx="1"/>
          </p:nvPr>
        </p:nvSpPr>
        <p:spPr>
          <a:xfrm>
            <a:off x="415638" y="1271068"/>
            <a:ext cx="8312700" cy="13338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Remember to Ask Questions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Stay Ahead / Don’t Fall Behind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Be kind to yourself - no one gets everything the first time. </a:t>
            </a:r>
            <a:endParaRPr/>
          </a:p>
          <a:p>
            <a:pPr marL="4572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Have fun!</a:t>
            </a:r>
            <a:endParaRPr/>
          </a:p>
        </p:txBody>
      </p:sp>
      <p:pic>
        <p:nvPicPr>
          <p:cNvPr id="217" name="Google Shape;21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2400" y="801658"/>
            <a:ext cx="3820800" cy="3531804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43"/>
          <p:cNvSpPr txBox="1"/>
          <p:nvPr/>
        </p:nvSpPr>
        <p:spPr>
          <a:xfrm>
            <a:off x="451375" y="3086100"/>
            <a:ext cx="3820800" cy="8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Computer Science is using technology to solve problems!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4"/>
          <p:cNvSpPr txBox="1">
            <a:spLocks noGrp="1"/>
          </p:cNvSpPr>
          <p:nvPr>
            <p:ph type="title"/>
          </p:nvPr>
        </p:nvSpPr>
        <p:spPr>
          <a:xfrm>
            <a:off x="473438" y="22357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who was the first programmer?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45" descr="Ada Lovelace portrait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6075" y="702325"/>
            <a:ext cx="2603000" cy="373885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45"/>
          <p:cNvSpPr txBox="1"/>
          <p:nvPr/>
        </p:nvSpPr>
        <p:spPr>
          <a:xfrm>
            <a:off x="3108825" y="4410200"/>
            <a:ext cx="3387600" cy="5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Photo By: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Alfred Edward Chalon [Public domain], via Wikimedia Commons</a:t>
            </a:r>
            <a:endParaRPr sz="800"/>
          </a:p>
        </p:txBody>
      </p:sp>
      <p:sp>
        <p:nvSpPr>
          <p:cNvPr id="230" name="Google Shape;230;p45"/>
          <p:cNvSpPr txBox="1"/>
          <p:nvPr/>
        </p:nvSpPr>
        <p:spPr>
          <a:xfrm>
            <a:off x="3090675" y="123950"/>
            <a:ext cx="31191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The Right Honourable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Countess of Lovelace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1A88B0-CF49-5149-8DBA-17B1BA803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Weekly Announcements!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9F4D3B-2C08-BE45-8FD4-7843D5BB5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4805586" cy="3200348"/>
          </a:xfrm>
        </p:spPr>
        <p:txBody>
          <a:bodyPr/>
          <a:lstStyle/>
          <a:p>
            <a:r>
              <a:rPr lang="en-US" dirty="0"/>
              <a:t>Will have these up every week! </a:t>
            </a:r>
          </a:p>
          <a:p>
            <a:r>
              <a:rPr lang="en-US" dirty="0"/>
              <a:t>Start of every class as you come to class.</a:t>
            </a:r>
          </a:p>
          <a:p>
            <a:endParaRPr lang="en-US" dirty="0"/>
          </a:p>
          <a:p>
            <a:pPr marL="152400" indent="0">
              <a:buNone/>
            </a:pPr>
            <a:endParaRPr lang="en-US" dirty="0"/>
          </a:p>
          <a:p>
            <a:pPr marL="152400" indent="0" algn="ctr">
              <a:buNone/>
            </a:pPr>
            <a:r>
              <a:rPr lang="en-US" b="1" dirty="0"/>
              <a:t>ACM / ACM-W - Welcome Back Boardgames!</a:t>
            </a:r>
          </a:p>
          <a:p>
            <a:pPr marL="152400" indent="0" algn="ctr">
              <a:buNone/>
            </a:pPr>
            <a:r>
              <a:rPr lang="en-US" b="1" dirty="0"/>
              <a:t>Pinon Hall 131 (the study area)</a:t>
            </a:r>
          </a:p>
          <a:p>
            <a:pPr marL="152400" indent="0" algn="ctr">
              <a:buNone/>
            </a:pPr>
            <a:r>
              <a:rPr lang="en-US" b="1" dirty="0"/>
              <a:t>6:00 PM</a:t>
            </a:r>
          </a:p>
          <a:p>
            <a:pPr marL="152400" indent="0">
              <a:buNone/>
            </a:pPr>
            <a:endParaRPr lang="en-US" dirty="0"/>
          </a:p>
          <a:p>
            <a:pPr marL="152400" indent="0">
              <a:buNone/>
            </a:pPr>
            <a:r>
              <a:rPr lang="en-US" dirty="0"/>
              <a:t>A super popular event, great way to meet others in the major, and have fun!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F79DD2-1F3F-234C-A44A-3A87D436D29A}"/>
              </a:ext>
            </a:extLst>
          </p:cNvPr>
          <p:cNvSpPr txBox="1"/>
          <p:nvPr/>
        </p:nvSpPr>
        <p:spPr>
          <a:xfrm>
            <a:off x="6653466" y="1097280"/>
            <a:ext cx="23808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TODO Reminders: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Setup MS 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Reading 1 (</a:t>
            </a:r>
            <a:r>
              <a:rPr lang="en-US" dirty="0" err="1"/>
              <a:t>Zybooks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Syllabus Quiz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Knowledge Check</a:t>
            </a:r>
          </a:p>
        </p:txBody>
      </p:sp>
      <p:pic>
        <p:nvPicPr>
          <p:cNvPr id="9" name="Picture 8" descr="Colorful boardgame">
            <a:extLst>
              <a:ext uri="{FF2B5EF4-FFF2-40B4-BE49-F238E27FC236}">
                <a16:creationId xmlns:a16="http://schemas.microsoft.com/office/drawing/2014/main" id="{BC3A9A58-C08A-AF44-AD73-70E2D33CF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4406" y="3042641"/>
            <a:ext cx="2495466" cy="165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22646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215533-8C2E-8F4B-916B-F5B8F55E9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Instructor: Who Am I?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AB120F-7517-3142-84CF-7C4C46A6D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169243"/>
            <a:ext cx="8312700" cy="4310748"/>
          </a:xfrm>
        </p:spPr>
        <p:txBody>
          <a:bodyPr/>
          <a:lstStyle/>
          <a:p>
            <a:pPr fontAlgn="base"/>
            <a:r>
              <a:rPr lang="en-US" sz="1000" dirty="0"/>
              <a:t>Masters of Science in Computer Science - From CSU! </a:t>
            </a:r>
          </a:p>
          <a:p>
            <a:pPr lvl="1" fontAlgn="base"/>
            <a:r>
              <a:rPr lang="en-US" sz="900" dirty="0"/>
              <a:t>Studied Computer Vision: Merging of Artificial Intelligence and Computer Graphics</a:t>
            </a:r>
          </a:p>
          <a:p>
            <a:pPr lvl="1" fontAlgn="base"/>
            <a:r>
              <a:rPr lang="en-US" sz="900" dirty="0"/>
              <a:t>PhD Candidate CSU</a:t>
            </a:r>
          </a:p>
          <a:p>
            <a:pPr fontAlgn="base"/>
            <a:r>
              <a:rPr lang="en-US" sz="1000" dirty="0"/>
              <a:t>Worked in Industry for 10 years</a:t>
            </a:r>
          </a:p>
          <a:p>
            <a:pPr lvl="1" fontAlgn="base"/>
            <a:r>
              <a:rPr lang="en-US" sz="900" dirty="0"/>
              <a:t>Raytheon IIS</a:t>
            </a:r>
          </a:p>
          <a:p>
            <a:pPr lvl="1" fontAlgn="base"/>
            <a:r>
              <a:rPr lang="en-US" sz="900" u="sng" dirty="0">
                <a:hlinkClick r:id="rId2"/>
              </a:rPr>
              <a:t>US Soil</a:t>
            </a:r>
            <a:r>
              <a:rPr lang="en-US" sz="900" dirty="0"/>
              <a:t>  - co-owner</a:t>
            </a:r>
          </a:p>
          <a:p>
            <a:pPr lvl="1" fontAlgn="base"/>
            <a:r>
              <a:rPr lang="en-US" sz="900" u="sng" dirty="0">
                <a:hlinkClick r:id="rId3"/>
              </a:rPr>
              <a:t>Real Food and Health Magazine</a:t>
            </a:r>
            <a:r>
              <a:rPr lang="en-US" sz="900" dirty="0"/>
              <a:t> - co-owner</a:t>
            </a:r>
          </a:p>
          <a:p>
            <a:pPr lvl="1" fontAlgn="base"/>
            <a:r>
              <a:rPr lang="en-US" sz="900" dirty="0"/>
              <a:t>Principal of an alternative high-school</a:t>
            </a:r>
          </a:p>
          <a:p>
            <a:pPr fontAlgn="base"/>
            <a:r>
              <a:rPr lang="en-US" sz="1000" dirty="0"/>
              <a:t>Research Interests</a:t>
            </a:r>
          </a:p>
          <a:p>
            <a:pPr lvl="1" fontAlgn="base"/>
            <a:r>
              <a:rPr lang="en-US" sz="900" dirty="0"/>
              <a:t>Computer Science Education</a:t>
            </a:r>
          </a:p>
          <a:p>
            <a:pPr lvl="1" fontAlgn="base"/>
            <a:r>
              <a:rPr lang="en-US" sz="900" dirty="0"/>
              <a:t>Learning Analytics</a:t>
            </a:r>
          </a:p>
          <a:p>
            <a:pPr lvl="1" fontAlgn="base"/>
            <a:r>
              <a:rPr lang="en-US" sz="900" dirty="0"/>
              <a:t>Diversity in Computer Science</a:t>
            </a:r>
          </a:p>
          <a:p>
            <a:pPr fontAlgn="base"/>
            <a:r>
              <a:rPr lang="en-US" sz="1000" dirty="0"/>
              <a:t>Outside Interests</a:t>
            </a:r>
          </a:p>
          <a:p>
            <a:pPr lvl="1" fontAlgn="base"/>
            <a:r>
              <a:rPr lang="en-US" sz="900" dirty="0"/>
              <a:t>Society of Creative Anachronism (Living History Recreators)</a:t>
            </a:r>
          </a:p>
          <a:p>
            <a:pPr lvl="1" fontAlgn="base"/>
            <a:r>
              <a:rPr lang="en-US" sz="900" dirty="0"/>
              <a:t>Rapier and Longsword - Historical Martial Arts (I learn and teach)</a:t>
            </a:r>
          </a:p>
          <a:p>
            <a:pPr lvl="1" fontAlgn="base"/>
            <a:r>
              <a:rPr lang="en-US" sz="900" dirty="0"/>
              <a:t>Dancing and Theater</a:t>
            </a:r>
          </a:p>
        </p:txBody>
      </p:sp>
      <p:pic>
        <p:nvPicPr>
          <p:cNvPr id="1026" name="Picture 2" descr="Image may contain: one or more people, cloud, sky, outdoor and nature">
            <a:extLst>
              <a:ext uri="{FF2B5EF4-FFF2-40B4-BE49-F238E27FC236}">
                <a16:creationId xmlns:a16="http://schemas.microsoft.com/office/drawing/2014/main" id="{796CA812-7090-2C44-87FF-0465584CC1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0685" y="2449002"/>
            <a:ext cx="3590444" cy="2239707"/>
          </a:xfrm>
          <a:prstGeom prst="rect">
            <a:avLst/>
          </a:prstGeom>
          <a:noFill/>
          <a:effectLst>
            <a:softEdge rad="149204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B18F0DB-EEC2-524C-9BFD-5A74C33F8F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5726" y="111333"/>
            <a:ext cx="1205403" cy="1205403"/>
          </a:xfrm>
          <a:prstGeom prst="rect">
            <a:avLst/>
          </a:prstGeom>
          <a:effectLst>
            <a:softEdge rad="41801"/>
          </a:effectLst>
        </p:spPr>
      </p:pic>
    </p:spTree>
    <p:extLst>
      <p:ext uri="{BB962C8B-B14F-4D97-AF65-F5344CB8AC3E}">
        <p14:creationId xmlns:p14="http://schemas.microsoft.com/office/powerpoint/2010/main" val="378011508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7D8C8C-09D1-4943-A314-14764238B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3DD349-C406-3948-BA8B-7082425AD5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79577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2DF607-B7C2-974D-A730-56F86086F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4785" y="650159"/>
            <a:ext cx="3217800" cy="1099800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Instructor: How to Contact Me?</a:t>
            </a:r>
          </a:p>
        </p:txBody>
      </p:sp>
      <p:sp>
        <p:nvSpPr>
          <p:cNvPr id="71" name="Text Placeholder 2">
            <a:extLst>
              <a:ext uri="{FF2B5EF4-FFF2-40B4-BE49-F238E27FC236}">
                <a16:creationId xmlns:a16="http://schemas.microsoft.com/office/drawing/2014/main" id="{341E8A7D-0106-4586-A248-4EB0E0D32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14785" y="2019879"/>
            <a:ext cx="3217863" cy="2095500"/>
          </a:xfrm>
        </p:spPr>
        <p:txBody>
          <a:bodyPr/>
          <a:lstStyle/>
          <a:p>
            <a:r>
              <a:rPr lang="en-US" dirty="0"/>
              <a:t>MS Teams Private Message</a:t>
            </a:r>
          </a:p>
          <a:p>
            <a:pPr lvl="1"/>
            <a:r>
              <a:rPr lang="en-US" dirty="0"/>
              <a:t>*BEST WAY*</a:t>
            </a:r>
          </a:p>
          <a:p>
            <a:pPr lvl="1"/>
            <a:r>
              <a:rPr lang="en-US" dirty="0"/>
              <a:t>email (poor), canvas (very bad!!)</a:t>
            </a:r>
          </a:p>
          <a:p>
            <a:r>
              <a:rPr lang="en-US" dirty="0"/>
              <a:t>General questions</a:t>
            </a:r>
          </a:p>
          <a:p>
            <a:pPr lvl="1"/>
            <a:r>
              <a:rPr lang="en-US" dirty="0"/>
              <a:t>Post in the general channel! </a:t>
            </a:r>
          </a:p>
          <a:p>
            <a:pPr lvl="1"/>
            <a:r>
              <a:rPr lang="en-US" dirty="0"/>
              <a:t>Let’s other see the answer</a:t>
            </a:r>
          </a:p>
          <a:p>
            <a:endParaRPr lang="en-US" dirty="0"/>
          </a:p>
          <a:p>
            <a:r>
              <a:rPr lang="en-US" dirty="0"/>
              <a:t>Check the Syllabus  for Office Hours! </a:t>
            </a:r>
          </a:p>
          <a:p>
            <a:pPr lvl="1"/>
            <a:r>
              <a:rPr lang="en-US" dirty="0"/>
              <a:t>Mixed MS Teams and Office</a:t>
            </a:r>
          </a:p>
          <a:p>
            <a:pPr lvl="2"/>
            <a:r>
              <a:rPr lang="en-US" dirty="0"/>
              <a:t>stop by either but may need to wait. </a:t>
            </a:r>
          </a:p>
        </p:txBody>
      </p:sp>
      <p:pic>
        <p:nvPicPr>
          <p:cNvPr id="3074" name="Picture 2" descr="Computer Science Building">
            <a:extLst>
              <a:ext uri="{FF2B5EF4-FFF2-40B4-BE49-F238E27FC236}">
                <a16:creationId xmlns:a16="http://schemas.microsoft.com/office/drawing/2014/main" id="{3D160548-0AA1-1F4A-A0E6-601F66E74B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38" r="30070" b="2"/>
          <a:stretch/>
        </p:blipFill>
        <p:spPr bwMode="auto">
          <a:xfrm>
            <a:off x="1" y="10"/>
            <a:ext cx="5103300" cy="514349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537030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9374B8-95E3-D24E-B319-6FAC2B57A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4784" y="650159"/>
            <a:ext cx="3492055" cy="1099800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Remember!</a:t>
            </a:r>
          </a:p>
        </p:txBody>
      </p:sp>
      <p:sp>
        <p:nvSpPr>
          <p:cNvPr id="71" name="Text Placeholder 2">
            <a:extLst>
              <a:ext uri="{FF2B5EF4-FFF2-40B4-BE49-F238E27FC236}">
                <a16:creationId xmlns:a16="http://schemas.microsoft.com/office/drawing/2014/main" id="{A82976D2-16BD-4D5D-911D-B896B7943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14785" y="2019879"/>
            <a:ext cx="3217863" cy="2095500"/>
          </a:xfrm>
        </p:spPr>
        <p:txBody>
          <a:bodyPr/>
          <a:lstStyle/>
          <a:p>
            <a:r>
              <a:rPr lang="en-US" dirty="0"/>
              <a:t>Remind me which class! (I teach multiple) </a:t>
            </a:r>
          </a:p>
          <a:p>
            <a:pPr lvl="1"/>
            <a:r>
              <a:rPr lang="en-US" dirty="0"/>
              <a:t>Relative personal link == class you are in </a:t>
            </a:r>
            <a:r>
              <a:rPr lang="en-US" dirty="0">
                <a:sym typeface="Wingdings" pitchFamily="2" charset="2"/>
              </a:rPr>
              <a:t> </a:t>
            </a:r>
          </a:p>
          <a:p>
            <a:r>
              <a:rPr lang="en-US" dirty="0">
                <a:sym typeface="Wingdings" pitchFamily="2" charset="2"/>
              </a:rPr>
              <a:t>Manage Expectations </a:t>
            </a:r>
          </a:p>
          <a:p>
            <a:pPr lvl="1"/>
            <a:r>
              <a:rPr lang="en-US" dirty="0">
                <a:sym typeface="Wingdings" pitchFamily="2" charset="2"/>
              </a:rPr>
              <a:t>Short question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1A475C4-C2B2-A347-AEA0-370D535446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9" r="291" b="1"/>
          <a:stretch/>
        </p:blipFill>
        <p:spPr bwMode="auto">
          <a:xfrm>
            <a:off x="242576" y="444947"/>
            <a:ext cx="5272208" cy="422451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3305201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0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 Covered</a:t>
            </a:r>
            <a:endParaRPr/>
          </a:p>
        </p:txBody>
      </p:sp>
      <p:sp>
        <p:nvSpPr>
          <p:cNvPr id="193" name="Google Shape;193;p40"/>
          <p:cNvSpPr txBox="1">
            <a:spLocks noGrp="1"/>
          </p:cNvSpPr>
          <p:nvPr>
            <p:ph type="body" idx="1"/>
          </p:nvPr>
        </p:nvSpPr>
        <p:spPr>
          <a:xfrm>
            <a:off x="415650" y="1029648"/>
            <a:ext cx="8312700" cy="3738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Basic Java Programming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Variables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Control Structures (Branching)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Loops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Arrays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ArrayLists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Classes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Inheritance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Polymorphism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Essentially - learning the tool to build basic programs!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Problem Solving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Divide-Conquer-Glue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 way to look at the world</a:t>
            </a:r>
            <a:endParaRPr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Like learning music - programming takes practice, practice, practice</a:t>
            </a:r>
            <a:endParaRPr/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94" name="Google Shape;194;p40" descr="File:Octaaf0320w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4425" y="327250"/>
            <a:ext cx="2123925" cy="149922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40"/>
          <p:cNvSpPr txBox="1"/>
          <p:nvPr/>
        </p:nvSpPr>
        <p:spPr>
          <a:xfrm>
            <a:off x="7316550" y="1773975"/>
            <a:ext cx="1411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Proxima Nova"/>
                <a:ea typeface="Proxima Nova"/>
                <a:cs typeface="Proxima Nova"/>
                <a:sym typeface="Proxima Nova"/>
              </a:rPr>
              <a:t>Attribution: </a:t>
            </a:r>
            <a:r>
              <a:rPr lang="en" sz="700">
                <a:solidFill>
                  <a:srgbClr val="663366"/>
                </a:solidFill>
                <a:highlight>
                  <a:srgbClr val="F8F9FA"/>
                </a:highlight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Algont</a:t>
            </a:r>
            <a:r>
              <a:rPr lang="en" sz="700">
                <a:solidFill>
                  <a:srgbClr val="222222"/>
                </a:solidFill>
                <a:highlight>
                  <a:srgbClr val="F8F9FA"/>
                </a:highlight>
              </a:rPr>
              <a:t> </a:t>
            </a:r>
            <a:r>
              <a:rPr lang="en" sz="7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7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96" name="Google Shape;196;p40" descr="w:en:Creative Commons" title="w:en:Creative Commons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66625" y="1826475"/>
            <a:ext cx="561725" cy="22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52400" y="3862950"/>
            <a:ext cx="268900" cy="73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1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Teaching Approach/Concepts</a:t>
            </a:r>
            <a:endParaRPr/>
          </a:p>
        </p:txBody>
      </p:sp>
      <p:sp>
        <p:nvSpPr>
          <p:cNvPr id="203" name="Google Shape;203;p41"/>
          <p:cNvSpPr txBox="1">
            <a:spLocks noGrp="1"/>
          </p:cNvSpPr>
          <p:nvPr>
            <p:ph type="body" idx="1"/>
          </p:nvPr>
        </p:nvSpPr>
        <p:spPr>
          <a:xfrm>
            <a:off x="415638" y="1415217"/>
            <a:ext cx="8312700" cy="3331711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r>
              <a:rPr lang="en" dirty="0"/>
              <a:t>Based on Psychology of Learning (4 week cycles)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Spacing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Interleaving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Practiced Recall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Elaboration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Reflection</a:t>
            </a:r>
          </a:p>
          <a:p>
            <a:pPr marL="330200" indent="-171450">
              <a:spcBef>
                <a:spcPts val="0"/>
              </a:spcBef>
              <a:buSzPts val="1100"/>
            </a:pPr>
            <a:r>
              <a:rPr lang="en" dirty="0"/>
              <a:t>Grading</a:t>
            </a:r>
          </a:p>
          <a:p>
            <a:pPr lvl="1">
              <a:spcBef>
                <a:spcPts val="0"/>
              </a:spcBef>
            </a:pPr>
            <a:r>
              <a:rPr lang="en" dirty="0"/>
              <a:t>Formative – Can be redone!</a:t>
            </a:r>
          </a:p>
          <a:p>
            <a:pPr lvl="1">
              <a:spcBef>
                <a:spcPts val="0"/>
              </a:spcBef>
            </a:pPr>
            <a:r>
              <a:rPr lang="en" dirty="0"/>
              <a:t>Summative – Demonstrate what you know</a:t>
            </a:r>
            <a:endParaRPr dirty="0"/>
          </a:p>
          <a:p>
            <a:r>
              <a:rPr lang="en" dirty="0"/>
              <a:t>You are learning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A new language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A different way of thinking (Divide-Conquer-Glue)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OK to struggle!</a:t>
            </a:r>
            <a:endParaRPr dirty="0"/>
          </a:p>
        </p:txBody>
      </p:sp>
      <p:sp>
        <p:nvSpPr>
          <p:cNvPr id="204" name="Google Shape;204;p41"/>
          <p:cNvSpPr txBox="1"/>
          <p:nvPr/>
        </p:nvSpPr>
        <p:spPr>
          <a:xfrm>
            <a:off x="4987800" y="1471272"/>
            <a:ext cx="4156200" cy="16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latin typeface="Cambria"/>
                <a:ea typeface="Cambria"/>
                <a:cs typeface="Cambria"/>
                <a:sym typeface="Cambria"/>
              </a:rPr>
              <a:t>To have another language is to possess a second soul.</a:t>
            </a:r>
            <a:r>
              <a:rPr lang="en" sz="3000" dirty="0">
                <a:latin typeface="Lobster"/>
                <a:ea typeface="Lobster"/>
                <a:cs typeface="Lobster"/>
                <a:sym typeface="Lobster"/>
              </a:rPr>
              <a:t>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- Charlemagne </a:t>
            </a:r>
            <a:r>
              <a:rPr lang="en" sz="800" dirty="0">
                <a:latin typeface="Proxima Nova"/>
                <a:ea typeface="Proxima Nova"/>
                <a:cs typeface="Proxima Nova"/>
                <a:sym typeface="Proxima Nova"/>
              </a:rPr>
              <a:t>(748 –814)</a:t>
            </a:r>
            <a:endParaRPr sz="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2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Structure - Follow Canvas</a:t>
            </a:r>
            <a:endParaRPr/>
          </a:p>
        </p:txBody>
      </p:sp>
      <p:sp>
        <p:nvSpPr>
          <p:cNvPr id="210" name="Google Shape;210;p42"/>
          <p:cNvSpPr txBox="1">
            <a:spLocks noGrp="1"/>
          </p:cNvSpPr>
          <p:nvPr>
            <p:ph type="body" idx="1"/>
          </p:nvPr>
        </p:nvSpPr>
        <p:spPr>
          <a:xfrm>
            <a:off x="415650" y="1395985"/>
            <a:ext cx="8312700" cy="3201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r>
              <a:rPr lang="en" dirty="0"/>
              <a:t>Readings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Due before Lectures - Sunday, Tuesday and Thursday nights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Lectures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-US" dirty="0"/>
              <a:t>Active learning , a lot of group discussion and coding – BE HERE – or you will miss out. 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Labs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Meant to be done after lecture content - coding/writing code</a:t>
            </a:r>
            <a:endParaRPr dirty="0"/>
          </a:p>
          <a:p>
            <a:pPr>
              <a:spcBef>
                <a:spcPts val="0"/>
              </a:spcBef>
            </a:pPr>
            <a:r>
              <a:rPr lang="en-US" dirty="0"/>
              <a:t>Knowledge Checks </a:t>
            </a:r>
          </a:p>
          <a:p>
            <a:pPr lvl="1">
              <a:spcBef>
                <a:spcPts val="0"/>
              </a:spcBef>
            </a:pPr>
            <a:r>
              <a:rPr lang="en-US" dirty="0"/>
              <a:t>Required to move onto the next module</a:t>
            </a:r>
          </a:p>
          <a:p>
            <a:pPr lvl="1">
              <a:spcBef>
                <a:spcPts val="0"/>
              </a:spcBef>
            </a:pPr>
            <a:r>
              <a:rPr lang="en-US" dirty="0"/>
              <a:t>Your best study tools</a:t>
            </a:r>
          </a:p>
          <a:p>
            <a:pPr>
              <a:spcBef>
                <a:spcPts val="0"/>
              </a:spcBef>
            </a:pPr>
            <a:r>
              <a:rPr lang="en" dirty="0"/>
              <a:t>Exams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-US" dirty="0"/>
              <a:t>Canvas exams – reading content</a:t>
            </a:r>
          </a:p>
          <a:p>
            <a:pPr lvl="1">
              <a:spcBef>
                <a:spcPts val="0"/>
              </a:spcBef>
            </a:pPr>
            <a:r>
              <a:rPr lang="en-US" dirty="0"/>
              <a:t>Coding exams – writing content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Practical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These are large and </a:t>
            </a:r>
            <a:r>
              <a:rPr lang="en" i="1" u="sng" dirty="0"/>
              <a:t>hard</a:t>
            </a:r>
            <a:r>
              <a:rPr lang="en" dirty="0"/>
              <a:t> programming assignments (usually 2 weeks), that bring it all together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SU Palette 2016">
      <a:dk1>
        <a:srgbClr val="59595B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3246A4"/>
      </a:hlink>
      <a:folHlink>
        <a:srgbClr val="6B15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Custom 2">
      <a:dk1>
        <a:srgbClr val="000000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F3B000"/>
      </a:hlink>
      <a:folHlink>
        <a:srgbClr val="FFDC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lIns="274320" tIns="182880" rIns="274320" bIns="182880" rtlCol="0" anchor="ctr"/>
      <a:lstStyle>
        <a:defPPr>
          <a:defRPr dirty="0" smtClean="0">
            <a:latin typeface="Proxima Nova" charset="0"/>
            <a:ea typeface="Proxima Nova" charset="0"/>
            <a:cs typeface="Proxima Nova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U-BrandedTemplate" id="{D21336EF-F334-3B4F-A1D4-F3514C27726B}" vid="{CC5F3D7E-502D-3244-B4FD-FBC9866393C9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743</Words>
  <Application>Microsoft Macintosh PowerPoint</Application>
  <PresentationFormat>On-screen Show (16:9)</PresentationFormat>
  <Paragraphs>148</Paragraphs>
  <Slides>14</Slides>
  <Notes>7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Cambria</vt:lpstr>
      <vt:lpstr>Franklin Gothic Book</vt:lpstr>
      <vt:lpstr>Lobster</vt:lpstr>
      <vt:lpstr>Proxima Nova</vt:lpstr>
      <vt:lpstr>Source Sans Pro</vt:lpstr>
      <vt:lpstr>Vitesse Light</vt:lpstr>
      <vt:lpstr>Office Theme</vt:lpstr>
      <vt:lpstr>1_Office Theme</vt:lpstr>
      <vt:lpstr>PowerPoint Presentation</vt:lpstr>
      <vt:lpstr>Weekly Announcements! </vt:lpstr>
      <vt:lpstr>Instructor: Who Am I?</vt:lpstr>
      <vt:lpstr>Who Am I?</vt:lpstr>
      <vt:lpstr>Instructor: How to Contact Me?</vt:lpstr>
      <vt:lpstr>Remember!</vt:lpstr>
      <vt:lpstr>Topics Covered</vt:lpstr>
      <vt:lpstr>Teaching Approach/Concepts</vt:lpstr>
      <vt:lpstr>Course Structure - Follow Canvas</vt:lpstr>
      <vt:lpstr>Knowledge Checks</vt:lpstr>
      <vt:lpstr>Asking For Help! </vt:lpstr>
      <vt:lpstr>Most Importantly</vt:lpstr>
      <vt:lpstr>And who was the first programmer?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Lionelle,Albert</cp:lastModifiedBy>
  <cp:revision>1</cp:revision>
  <dcterms:modified xsi:type="dcterms:W3CDTF">2021-08-16T18:24:32Z</dcterms:modified>
</cp:coreProperties>
</file>